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8" r:id="rId2"/>
    <p:sldId id="264" r:id="rId3"/>
    <p:sldId id="262" r:id="rId4"/>
    <p:sldId id="265" r:id="rId5"/>
    <p:sldId id="269" r:id="rId6"/>
    <p:sldId id="272" r:id="rId7"/>
    <p:sldId id="270" r:id="rId8"/>
    <p:sldId id="261" r:id="rId9"/>
    <p:sldId id="271" r:id="rId10"/>
    <p:sldId id="258" r:id="rId11"/>
    <p:sldId id="266" r:id="rId12"/>
    <p:sldId id="273"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2" d="100"/>
          <a:sy n="72" d="100"/>
        </p:scale>
        <p:origin x="66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7/8/2018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7/8/2018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7/8/2018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7/8/2018</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7/8/2018</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7/8/2018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7/8/2018</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zcourts.gov/probate/Training/Probate-Training-Non-Licensed-Fiduciari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GUARDIANSHIP	</a:t>
            </a:r>
          </a:p>
        </p:txBody>
      </p:sp>
      <p:sp>
        <p:nvSpPr>
          <p:cNvPr id="3" name="Subtitle 2"/>
          <p:cNvSpPr>
            <a:spLocks noGrp="1"/>
          </p:cNvSpPr>
          <p:nvPr>
            <p:ph type="subTitle" idx="1"/>
          </p:nvPr>
        </p:nvSpPr>
        <p:spPr>
          <a:xfrm>
            <a:off x="1066800" y="5731795"/>
            <a:ext cx="6394174" cy="440405"/>
          </a:xfrm>
        </p:spPr>
        <p:txBody>
          <a:bodyPr/>
          <a:lstStyle/>
          <a:p>
            <a:r>
              <a:rPr lang="en-US" dirty="0"/>
              <a:t>Knowledge is Power in Helping the Community</a:t>
            </a:r>
          </a:p>
          <a:p>
            <a:endParaRPr lang="en-US" dirty="0"/>
          </a:p>
        </p:txBody>
      </p:sp>
      <p:sp>
        <p:nvSpPr>
          <p:cNvPr id="4" name="TextBox 3">
            <a:extLst>
              <a:ext uri="{FF2B5EF4-FFF2-40B4-BE49-F238E27FC236}">
                <a16:creationId xmlns:a16="http://schemas.microsoft.com/office/drawing/2014/main" id="{FBA6CF4A-BECC-4617-AA93-B06E44FA2399}"/>
              </a:ext>
            </a:extLst>
          </p:cNvPr>
          <p:cNvSpPr txBox="1"/>
          <p:nvPr/>
        </p:nvSpPr>
        <p:spPr>
          <a:xfrm>
            <a:off x="9621078" y="6172200"/>
            <a:ext cx="2226365" cy="369332"/>
          </a:xfrm>
          <a:prstGeom prst="rect">
            <a:avLst/>
          </a:prstGeom>
          <a:noFill/>
        </p:spPr>
        <p:txBody>
          <a:bodyPr wrap="square" rtlCol="0">
            <a:spAutoFit/>
          </a:bodyPr>
          <a:lstStyle/>
          <a:p>
            <a:r>
              <a:rPr lang="en-US" dirty="0"/>
              <a:t>Carrie Faultner</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6" y="590212"/>
            <a:ext cx="10807148" cy="1188720"/>
          </a:xfrm>
        </p:spPr>
        <p:txBody>
          <a:bodyPr/>
          <a:lstStyle/>
          <a:p>
            <a:r>
              <a:rPr lang="en-US" dirty="0"/>
              <a:t>Is there training for Guardianship?</a:t>
            </a:r>
          </a:p>
        </p:txBody>
      </p:sp>
      <p:sp>
        <p:nvSpPr>
          <p:cNvPr id="3" name="Content Placeholder 2"/>
          <p:cNvSpPr>
            <a:spLocks noGrp="1"/>
          </p:cNvSpPr>
          <p:nvPr>
            <p:ph idx="1"/>
          </p:nvPr>
        </p:nvSpPr>
        <p:spPr>
          <a:xfrm>
            <a:off x="543339" y="3207025"/>
            <a:ext cx="11171583" cy="2965175"/>
          </a:xfrm>
        </p:spPr>
        <p:txBody>
          <a:bodyPr/>
          <a:lstStyle/>
          <a:p>
            <a:r>
              <a:rPr lang="en-US" dirty="0">
                <a:hlinkClick r:id="rId2"/>
              </a:rPr>
              <a:t>http://www.azcourts.gov/probate/Training/Probate-Training-Non-Licensed-Fiduciaries</a:t>
            </a:r>
            <a:r>
              <a:rPr lang="en-US" dirty="0"/>
              <a:t>   </a:t>
            </a:r>
          </a:p>
          <a:p>
            <a:r>
              <a:rPr lang="en-US" dirty="0"/>
              <a:t>This training must be completed at the time of appointment and the certificate of completion filed with the court. </a:t>
            </a:r>
          </a:p>
        </p:txBody>
      </p:sp>
      <p:sp>
        <p:nvSpPr>
          <p:cNvPr id="4" name="TextBox 3">
            <a:extLst>
              <a:ext uri="{FF2B5EF4-FFF2-40B4-BE49-F238E27FC236}">
                <a16:creationId xmlns:a16="http://schemas.microsoft.com/office/drawing/2014/main" id="{ACFABD26-0CC6-4F77-BA17-3B130EC0AB2F}"/>
              </a:ext>
            </a:extLst>
          </p:cNvPr>
          <p:cNvSpPr txBox="1"/>
          <p:nvPr/>
        </p:nvSpPr>
        <p:spPr>
          <a:xfrm>
            <a:off x="692426" y="2172521"/>
            <a:ext cx="10807148" cy="461665"/>
          </a:xfrm>
          <a:prstGeom prst="rect">
            <a:avLst/>
          </a:prstGeom>
          <a:noFill/>
        </p:spPr>
        <p:txBody>
          <a:bodyPr wrap="square" rtlCol="0">
            <a:spAutoFit/>
          </a:bodyPr>
          <a:lstStyle/>
          <a:p>
            <a:r>
              <a:rPr lang="en-US" sz="2400" dirty="0"/>
              <a:t>Yes.  Mandatory online training is necessary to become a guardian. </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586011"/>
            <a:ext cx="10406270" cy="1428319"/>
          </a:xfrm>
        </p:spPr>
        <p:txBody>
          <a:bodyPr>
            <a:normAutofit/>
          </a:bodyPr>
          <a:lstStyle/>
          <a:p>
            <a:r>
              <a:rPr lang="en-US" sz="4300" dirty="0"/>
              <a:t>How do I serve the notice the parties?</a:t>
            </a:r>
          </a:p>
        </p:txBody>
      </p:sp>
      <p:sp>
        <p:nvSpPr>
          <p:cNvPr id="4" name="Text Placeholder 3"/>
          <p:cNvSpPr>
            <a:spLocks noGrp="1"/>
          </p:cNvSpPr>
          <p:nvPr>
            <p:ph type="body" sz="half" idx="2"/>
          </p:nvPr>
        </p:nvSpPr>
        <p:spPr>
          <a:xfrm>
            <a:off x="523460" y="2571584"/>
            <a:ext cx="10790583" cy="2013668"/>
          </a:xfrm>
        </p:spPr>
        <p:txBody>
          <a:bodyPr>
            <a:normAutofit/>
          </a:bodyPr>
          <a:lstStyle/>
          <a:p>
            <a:pPr marL="342900" indent="-342900">
              <a:buFont typeface="Arial" panose="020B0604020202020204" pitchFamily="34" charset="0"/>
              <a:buChar char="•"/>
            </a:pPr>
            <a:r>
              <a:rPr lang="en-US" sz="2400" dirty="0"/>
              <a:t>In Person</a:t>
            </a:r>
          </a:p>
          <a:p>
            <a:pPr marL="342900" indent="-342900">
              <a:buFont typeface="Arial" panose="020B0604020202020204" pitchFamily="34" charset="0"/>
              <a:buChar char="•"/>
            </a:pPr>
            <a:r>
              <a:rPr lang="en-US" sz="2400" dirty="0"/>
              <a:t>By Mail</a:t>
            </a:r>
          </a:p>
          <a:p>
            <a:pPr marL="342900" indent="-342900">
              <a:buFont typeface="Arial" panose="020B0604020202020204" pitchFamily="34" charset="0"/>
              <a:buChar char="•"/>
            </a:pPr>
            <a:r>
              <a:rPr lang="en-US" sz="2400" dirty="0"/>
              <a:t>By Publication (Request will need to be made to the Court to allow service by publication)</a:t>
            </a:r>
          </a:p>
        </p:txBody>
      </p:sp>
    </p:spTree>
    <p:extLst>
      <p:ext uri="{BB962C8B-B14F-4D97-AF65-F5344CB8AC3E}">
        <p14:creationId xmlns:p14="http://schemas.microsoft.com/office/powerpoint/2010/main" val="299893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0436-4F78-4E19-A194-43BC99850895}"/>
              </a:ext>
            </a:extLst>
          </p:cNvPr>
          <p:cNvSpPr>
            <a:spLocks noGrp="1"/>
          </p:cNvSpPr>
          <p:nvPr>
            <p:ph type="title"/>
          </p:nvPr>
        </p:nvSpPr>
        <p:spPr/>
        <p:txBody>
          <a:bodyPr>
            <a:normAutofit fontScale="90000"/>
          </a:bodyPr>
          <a:lstStyle/>
          <a:p>
            <a:r>
              <a:rPr lang="en-US" sz="4300" dirty="0"/>
              <a:t>What do I need to do for the final hearing?	</a:t>
            </a:r>
          </a:p>
        </p:txBody>
      </p:sp>
      <p:sp>
        <p:nvSpPr>
          <p:cNvPr id="4" name="TextBox 3">
            <a:extLst>
              <a:ext uri="{FF2B5EF4-FFF2-40B4-BE49-F238E27FC236}">
                <a16:creationId xmlns:a16="http://schemas.microsoft.com/office/drawing/2014/main" id="{A45E204A-AA38-4FBF-B0F8-D3D8382FFCCD}"/>
              </a:ext>
            </a:extLst>
          </p:cNvPr>
          <p:cNvSpPr txBox="1"/>
          <p:nvPr/>
        </p:nvSpPr>
        <p:spPr>
          <a:xfrm>
            <a:off x="1066800" y="2213113"/>
            <a:ext cx="9071113" cy="1938992"/>
          </a:xfrm>
          <a:prstGeom prst="rect">
            <a:avLst/>
          </a:prstGeom>
          <a:noFill/>
        </p:spPr>
        <p:txBody>
          <a:bodyPr wrap="square" rtlCol="0">
            <a:spAutoFit/>
          </a:bodyPr>
          <a:lstStyle/>
          <a:p>
            <a:pPr marL="457200" indent="-457200">
              <a:buAutoNum type="arabicPeriod"/>
            </a:pPr>
            <a:r>
              <a:rPr lang="en-US" sz="2400" dirty="0"/>
              <a:t>Serve the parties</a:t>
            </a:r>
          </a:p>
          <a:p>
            <a:pPr marL="457200" indent="-457200">
              <a:buAutoNum type="arabicPeriod"/>
            </a:pPr>
            <a:r>
              <a:rPr lang="en-US" sz="2400" dirty="0"/>
              <a:t>Take the mandatory training.</a:t>
            </a:r>
          </a:p>
          <a:p>
            <a:pPr marL="457200" indent="-457200">
              <a:buAutoNum type="arabicPeriod"/>
            </a:pPr>
            <a:r>
              <a:rPr lang="en-US" sz="2400" dirty="0"/>
              <a:t>Show up for the hearing.</a:t>
            </a:r>
          </a:p>
          <a:p>
            <a:pPr marL="457200" indent="-457200">
              <a:buAutoNum type="arabicPeriod"/>
            </a:pPr>
            <a:r>
              <a:rPr lang="en-US" sz="2400" dirty="0"/>
              <a:t>Bring any documents that you need to show the court.</a:t>
            </a:r>
          </a:p>
          <a:p>
            <a:endParaRPr lang="en-US" sz="2400" dirty="0"/>
          </a:p>
        </p:txBody>
      </p:sp>
    </p:spTree>
    <p:extLst>
      <p:ext uri="{BB962C8B-B14F-4D97-AF65-F5344CB8AC3E}">
        <p14:creationId xmlns:p14="http://schemas.microsoft.com/office/powerpoint/2010/main" val="417788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78E4-FFA2-42F2-A5BC-E41A072E9C67}"/>
              </a:ext>
            </a:extLst>
          </p:cNvPr>
          <p:cNvSpPr>
            <a:spLocks noGrp="1"/>
          </p:cNvSpPr>
          <p:nvPr>
            <p:ph type="title"/>
          </p:nvPr>
        </p:nvSpPr>
        <p:spPr/>
        <p:txBody>
          <a:bodyPr/>
          <a:lstStyle/>
          <a:p>
            <a:r>
              <a:rPr lang="en-US" dirty="0"/>
              <a:t>What happens when the Judge Grants the Guardianship?		</a:t>
            </a:r>
          </a:p>
        </p:txBody>
      </p:sp>
      <p:sp>
        <p:nvSpPr>
          <p:cNvPr id="3" name="TextBox 2">
            <a:extLst>
              <a:ext uri="{FF2B5EF4-FFF2-40B4-BE49-F238E27FC236}">
                <a16:creationId xmlns:a16="http://schemas.microsoft.com/office/drawing/2014/main" id="{8C5AC09A-223C-4E6B-BA73-C5D896F93B01}"/>
              </a:ext>
            </a:extLst>
          </p:cNvPr>
          <p:cNvSpPr txBox="1"/>
          <p:nvPr/>
        </p:nvSpPr>
        <p:spPr>
          <a:xfrm>
            <a:off x="1066800" y="2120348"/>
            <a:ext cx="9733722" cy="4893647"/>
          </a:xfrm>
          <a:prstGeom prst="rect">
            <a:avLst/>
          </a:prstGeom>
          <a:noFill/>
        </p:spPr>
        <p:txBody>
          <a:bodyPr wrap="square" rtlCol="0">
            <a:spAutoFit/>
          </a:bodyPr>
          <a:lstStyle/>
          <a:p>
            <a:r>
              <a:rPr lang="en-US" sz="2400" dirty="0"/>
              <a:t>When the Judge grants the Guardianship, the Judge will sign the orders to the Guardian and the letters will be issued by the Clerk of Court.</a:t>
            </a:r>
          </a:p>
          <a:p>
            <a:endParaRPr lang="en-US" sz="2400" dirty="0"/>
          </a:p>
          <a:p>
            <a:r>
              <a:rPr lang="en-US" sz="2400" dirty="0"/>
              <a:t>Keep the orders and the letters in a safe place. The Guardian will need them for such places as doctors offices, schools, and nursing homes.</a:t>
            </a:r>
          </a:p>
          <a:p>
            <a:endParaRPr lang="en-US" sz="2400" dirty="0"/>
          </a:p>
          <a:p>
            <a:r>
              <a:rPr lang="en-US" sz="2400" dirty="0"/>
              <a:t>Every year  that you are the Guardian, you will need to submit the Annual Report of Guardian and the Health Professional’s Report for the reporting period.  The reporting period starts the day that the Judge’s grants the Guardianship through the following year.  The Annual Report of Guardian and the Health Professional’s Report must be filed ten (10) days prior to the review hearing. Don’t forget to keep your address current with the Court</a:t>
            </a:r>
          </a:p>
        </p:txBody>
      </p:sp>
    </p:spTree>
    <p:extLst>
      <p:ext uri="{BB962C8B-B14F-4D97-AF65-F5344CB8AC3E}">
        <p14:creationId xmlns:p14="http://schemas.microsoft.com/office/powerpoint/2010/main" val="278715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E72B-5CDD-44BF-83F9-9706F77567A2}"/>
              </a:ext>
            </a:extLst>
          </p:cNvPr>
          <p:cNvSpPr>
            <a:spLocks noGrp="1"/>
          </p:cNvSpPr>
          <p:nvPr>
            <p:ph type="title"/>
          </p:nvPr>
        </p:nvSpPr>
        <p:spPr/>
        <p:txBody>
          <a:bodyPr>
            <a:normAutofit/>
          </a:bodyPr>
          <a:lstStyle/>
          <a:p>
            <a:r>
              <a:rPr lang="en-US" sz="4000" dirty="0"/>
              <a:t>Any Questions?</a:t>
            </a:r>
          </a:p>
        </p:txBody>
      </p:sp>
    </p:spTree>
    <p:extLst>
      <p:ext uri="{BB962C8B-B14F-4D97-AF65-F5344CB8AC3E}">
        <p14:creationId xmlns:p14="http://schemas.microsoft.com/office/powerpoint/2010/main" val="1646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77776"/>
            <a:ext cx="10058400" cy="3902447"/>
          </a:xfrm>
        </p:spPr>
        <p:txBody>
          <a:bodyPr>
            <a:normAutofit/>
          </a:bodyPr>
          <a:lstStyle/>
          <a:p>
            <a:r>
              <a:rPr lang="en-US" dirty="0"/>
              <a:t>LEGAL DEFINITION OF GUARDIANSHIP – </a:t>
            </a:r>
            <a:br>
              <a:rPr lang="en-US" dirty="0"/>
            </a:br>
            <a:br>
              <a:rPr lang="en-US" dirty="0"/>
            </a:br>
            <a:r>
              <a:rPr lang="en-US" dirty="0"/>
              <a:t>A guardianship is a legal relationship established by the court in which a person is given legal authority over another person when he or she is unable to make safe and sound decisions regarding his or her person, or property.                         </a:t>
            </a:r>
          </a:p>
        </p:txBody>
      </p:sp>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874" y="1109869"/>
            <a:ext cx="8686800" cy="1463040"/>
          </a:xfrm>
        </p:spPr>
        <p:txBody>
          <a:bodyPr>
            <a:normAutofit fontScale="90000"/>
          </a:bodyPr>
          <a:lstStyle/>
          <a:p>
            <a:r>
              <a:rPr lang="en-US" dirty="0"/>
              <a:t>What is the difference between a General Guardian and a Limited Guardian?</a:t>
            </a:r>
          </a:p>
        </p:txBody>
      </p:sp>
      <p:sp>
        <p:nvSpPr>
          <p:cNvPr id="3" name="Text Placeholder 2"/>
          <p:cNvSpPr>
            <a:spLocks noGrp="1"/>
          </p:cNvSpPr>
          <p:nvPr>
            <p:ph type="body" idx="1"/>
          </p:nvPr>
        </p:nvSpPr>
        <p:spPr>
          <a:xfrm>
            <a:off x="1228874" y="2990088"/>
            <a:ext cx="8686800" cy="3291442"/>
          </a:xfrm>
        </p:spPr>
        <p:txBody>
          <a:bodyPr>
            <a:normAutofit/>
          </a:bodyPr>
          <a:lstStyle/>
          <a:p>
            <a:r>
              <a:rPr lang="en-US" dirty="0"/>
              <a:t>A General Guardian has all the legal powers of a guardian.</a:t>
            </a:r>
          </a:p>
          <a:p>
            <a:endParaRPr lang="en-US" dirty="0"/>
          </a:p>
          <a:p>
            <a:r>
              <a:rPr lang="en-US" dirty="0"/>
              <a:t>A Limited Guardian picks a limited set of powers.  </a:t>
            </a:r>
          </a:p>
          <a:p>
            <a:endParaRPr lang="en-US" dirty="0"/>
          </a:p>
          <a:p>
            <a:r>
              <a:rPr lang="en-US" dirty="0"/>
              <a:t>You may request from the court a limited guardianship which should meet the proposed ward’s specific needs.</a:t>
            </a:r>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F5668-C5A2-49EF-9042-E27C49A24B00}"/>
              </a:ext>
            </a:extLst>
          </p:cNvPr>
          <p:cNvSpPr txBox="1"/>
          <p:nvPr/>
        </p:nvSpPr>
        <p:spPr>
          <a:xfrm>
            <a:off x="609600" y="1033670"/>
            <a:ext cx="11012558" cy="1415772"/>
          </a:xfrm>
          <a:prstGeom prst="rect">
            <a:avLst/>
          </a:prstGeom>
          <a:noFill/>
        </p:spPr>
        <p:txBody>
          <a:bodyPr wrap="square" rtlCol="0">
            <a:spAutoFit/>
          </a:bodyPr>
          <a:lstStyle/>
          <a:p>
            <a:r>
              <a:rPr lang="en-US" sz="4300" dirty="0"/>
              <a:t>What are some of the reasons to file for a Guardianship of a Minor?</a:t>
            </a:r>
          </a:p>
        </p:txBody>
      </p:sp>
      <p:sp>
        <p:nvSpPr>
          <p:cNvPr id="4" name="TextBox 3">
            <a:extLst>
              <a:ext uri="{FF2B5EF4-FFF2-40B4-BE49-F238E27FC236}">
                <a16:creationId xmlns:a16="http://schemas.microsoft.com/office/drawing/2014/main" id="{95147FEA-D6EE-44BA-A6E5-142F5421CD1A}"/>
              </a:ext>
            </a:extLst>
          </p:cNvPr>
          <p:cNvSpPr txBox="1"/>
          <p:nvPr/>
        </p:nvSpPr>
        <p:spPr>
          <a:xfrm>
            <a:off x="609600" y="2862470"/>
            <a:ext cx="11224593"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parents give consent.</a:t>
            </a:r>
          </a:p>
          <a:p>
            <a:pPr marL="342900" indent="-342900">
              <a:buFont typeface="Arial" panose="020B0604020202020204" pitchFamily="34" charset="0"/>
              <a:buChar char="•"/>
            </a:pPr>
            <a:r>
              <a:rPr lang="en-US" sz="2400" dirty="0"/>
              <a:t>The parents have been in an accident and are unable to care for the child(ren).</a:t>
            </a:r>
          </a:p>
          <a:p>
            <a:pPr marL="342900" indent="-342900">
              <a:buFont typeface="Arial" panose="020B0604020202020204" pitchFamily="34" charset="0"/>
              <a:buChar char="•"/>
            </a:pPr>
            <a:r>
              <a:rPr lang="en-US" sz="2400" dirty="0"/>
              <a:t>The parents are incarcerated.</a:t>
            </a:r>
          </a:p>
          <a:p>
            <a:pPr marL="342900" indent="-342900">
              <a:buFont typeface="Arial" panose="020B0604020202020204" pitchFamily="34" charset="0"/>
              <a:buChar char="•"/>
            </a:pPr>
            <a:r>
              <a:rPr lang="en-US" sz="2400" dirty="0"/>
              <a:t>The parents cannot be located.</a:t>
            </a:r>
          </a:p>
          <a:p>
            <a:pPr marL="342900" indent="-342900">
              <a:buFont typeface="Arial" panose="020B0604020202020204" pitchFamily="34" charset="0"/>
              <a:buChar char="•"/>
            </a:pPr>
            <a:r>
              <a:rPr lang="en-US" sz="2400" dirty="0"/>
              <a:t>The parents are deceased and have made provision for a guardianship in their will.</a:t>
            </a:r>
          </a:p>
        </p:txBody>
      </p:sp>
      <p:sp>
        <p:nvSpPr>
          <p:cNvPr id="3" name="TextBox 2">
            <a:extLst>
              <a:ext uri="{FF2B5EF4-FFF2-40B4-BE49-F238E27FC236}">
                <a16:creationId xmlns:a16="http://schemas.microsoft.com/office/drawing/2014/main" id="{65BDE744-8EB5-4614-B420-47D55E27C0A8}"/>
              </a:ext>
            </a:extLst>
          </p:cNvPr>
          <p:cNvSpPr txBox="1"/>
          <p:nvPr/>
        </p:nvSpPr>
        <p:spPr>
          <a:xfrm>
            <a:off x="728870" y="4996070"/>
            <a:ext cx="10601739" cy="830997"/>
          </a:xfrm>
          <a:prstGeom prst="rect">
            <a:avLst/>
          </a:prstGeom>
          <a:noFill/>
        </p:spPr>
        <p:txBody>
          <a:bodyPr wrap="square" rtlCol="0">
            <a:spAutoFit/>
          </a:bodyPr>
          <a:lstStyle/>
          <a:p>
            <a:r>
              <a:rPr lang="en-US" sz="2400" dirty="0"/>
              <a:t>Just because a person believes that they can take better care of another person is not a valid reason to file a petition for guardianship.</a:t>
            </a:r>
          </a:p>
        </p:txBody>
      </p:sp>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088A0A-BFBD-4E3B-BEF8-3F1D4221F301}"/>
              </a:ext>
            </a:extLst>
          </p:cNvPr>
          <p:cNvSpPr txBox="1"/>
          <p:nvPr/>
        </p:nvSpPr>
        <p:spPr>
          <a:xfrm>
            <a:off x="1033670" y="1113183"/>
            <a:ext cx="10151165" cy="1415772"/>
          </a:xfrm>
          <a:prstGeom prst="rect">
            <a:avLst/>
          </a:prstGeom>
          <a:noFill/>
        </p:spPr>
        <p:txBody>
          <a:bodyPr wrap="square" rtlCol="0">
            <a:spAutoFit/>
          </a:bodyPr>
          <a:lstStyle/>
          <a:p>
            <a:r>
              <a:rPr lang="en-US" sz="4300" dirty="0"/>
              <a:t>What are the reasons to file for a Guardianship of an Adult?</a:t>
            </a:r>
          </a:p>
        </p:txBody>
      </p:sp>
      <p:sp>
        <p:nvSpPr>
          <p:cNvPr id="3" name="TextBox 2">
            <a:extLst>
              <a:ext uri="{FF2B5EF4-FFF2-40B4-BE49-F238E27FC236}">
                <a16:creationId xmlns:a16="http://schemas.microsoft.com/office/drawing/2014/main" id="{A7C273CA-7BB9-4633-B39A-4F0FB9EECCEE}"/>
              </a:ext>
            </a:extLst>
          </p:cNvPr>
          <p:cNvSpPr txBox="1"/>
          <p:nvPr/>
        </p:nvSpPr>
        <p:spPr>
          <a:xfrm>
            <a:off x="1139687" y="3429000"/>
            <a:ext cx="939579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person has been hospitalized and is unable to make decisions.</a:t>
            </a:r>
          </a:p>
          <a:p>
            <a:pPr marL="342900" indent="-342900">
              <a:buFont typeface="Arial" panose="020B0604020202020204" pitchFamily="34" charset="0"/>
              <a:buChar char="•"/>
            </a:pPr>
            <a:r>
              <a:rPr lang="en-US" sz="2400" dirty="0"/>
              <a:t>The person has a medical condition/disability that does not allow the person to take care of themselves.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51170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9B542-6210-46A3-8C23-387DBFC31780}"/>
              </a:ext>
            </a:extLst>
          </p:cNvPr>
          <p:cNvSpPr txBox="1"/>
          <p:nvPr/>
        </p:nvSpPr>
        <p:spPr>
          <a:xfrm>
            <a:off x="980661" y="675861"/>
            <a:ext cx="10204174" cy="2077492"/>
          </a:xfrm>
          <a:prstGeom prst="rect">
            <a:avLst/>
          </a:prstGeom>
          <a:noFill/>
        </p:spPr>
        <p:txBody>
          <a:bodyPr wrap="square" rtlCol="0">
            <a:spAutoFit/>
          </a:bodyPr>
          <a:lstStyle/>
          <a:p>
            <a:r>
              <a:rPr lang="en-US" sz="4300" dirty="0"/>
              <a:t>If I live in a different County than the ward, can I file the Petition for Guardianship in my County?</a:t>
            </a:r>
          </a:p>
        </p:txBody>
      </p:sp>
      <p:sp>
        <p:nvSpPr>
          <p:cNvPr id="3" name="TextBox 2">
            <a:extLst>
              <a:ext uri="{FF2B5EF4-FFF2-40B4-BE49-F238E27FC236}">
                <a16:creationId xmlns:a16="http://schemas.microsoft.com/office/drawing/2014/main" id="{0B8A4B4C-90EC-482B-BFA8-50FC32D3350A}"/>
              </a:ext>
            </a:extLst>
          </p:cNvPr>
          <p:cNvSpPr txBox="1"/>
          <p:nvPr/>
        </p:nvSpPr>
        <p:spPr>
          <a:xfrm>
            <a:off x="1099930" y="3326296"/>
            <a:ext cx="9740348" cy="1938992"/>
          </a:xfrm>
          <a:prstGeom prst="rect">
            <a:avLst/>
          </a:prstGeom>
          <a:noFill/>
        </p:spPr>
        <p:txBody>
          <a:bodyPr wrap="square" rtlCol="0">
            <a:spAutoFit/>
          </a:bodyPr>
          <a:lstStyle/>
          <a:p>
            <a:r>
              <a:rPr lang="en-US" sz="2400" dirty="0"/>
              <a:t>No.  You will need to file the petition in County that the Ward resides in.  The Petitioner may live outside that county.</a:t>
            </a:r>
          </a:p>
          <a:p>
            <a:endParaRPr lang="en-US" sz="2400" dirty="0"/>
          </a:p>
          <a:p>
            <a:r>
              <a:rPr lang="en-US" sz="2400" dirty="0"/>
              <a:t>If your plans are to move the Ward out of the county, then you will need to file a motion to transfer or file a new petition in that county.</a:t>
            </a:r>
          </a:p>
        </p:txBody>
      </p:sp>
    </p:spTree>
    <p:extLst>
      <p:ext uri="{BB962C8B-B14F-4D97-AF65-F5344CB8AC3E}">
        <p14:creationId xmlns:p14="http://schemas.microsoft.com/office/powerpoint/2010/main" val="19399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40209-3BF7-4BEA-96C2-6D20F4644663}"/>
              </a:ext>
            </a:extLst>
          </p:cNvPr>
          <p:cNvSpPr txBox="1"/>
          <p:nvPr/>
        </p:nvSpPr>
        <p:spPr>
          <a:xfrm>
            <a:off x="1007166" y="861391"/>
            <a:ext cx="9674086" cy="1415772"/>
          </a:xfrm>
          <a:prstGeom prst="rect">
            <a:avLst/>
          </a:prstGeom>
          <a:noFill/>
        </p:spPr>
        <p:txBody>
          <a:bodyPr wrap="square" rtlCol="0">
            <a:spAutoFit/>
          </a:bodyPr>
          <a:lstStyle/>
          <a:p>
            <a:r>
              <a:rPr lang="en-US" sz="4300" dirty="0"/>
              <a:t>Do I need to hire an Attorney to file a Guardianship?</a:t>
            </a:r>
          </a:p>
        </p:txBody>
      </p:sp>
      <p:sp>
        <p:nvSpPr>
          <p:cNvPr id="3" name="TextBox 2">
            <a:extLst>
              <a:ext uri="{FF2B5EF4-FFF2-40B4-BE49-F238E27FC236}">
                <a16:creationId xmlns:a16="http://schemas.microsoft.com/office/drawing/2014/main" id="{2A8BCB21-7E72-45BA-BABD-F64A47E15966}"/>
              </a:ext>
            </a:extLst>
          </p:cNvPr>
          <p:cNvSpPr txBox="1"/>
          <p:nvPr/>
        </p:nvSpPr>
        <p:spPr>
          <a:xfrm>
            <a:off x="1205948" y="2941983"/>
            <a:ext cx="9780104" cy="830997"/>
          </a:xfrm>
          <a:prstGeom prst="rect">
            <a:avLst/>
          </a:prstGeom>
          <a:noFill/>
        </p:spPr>
        <p:txBody>
          <a:bodyPr wrap="square" rtlCol="0">
            <a:spAutoFit/>
          </a:bodyPr>
          <a:lstStyle/>
          <a:p>
            <a:r>
              <a:rPr lang="en-US" sz="2400" dirty="0"/>
              <a:t>No.  You may file the Petition for Guardianship on your own, but it does not hurt to seek an attorney’s advice prior to filing the guardianship. </a:t>
            </a:r>
          </a:p>
        </p:txBody>
      </p:sp>
    </p:spTree>
    <p:extLst>
      <p:ext uri="{BB962C8B-B14F-4D97-AF65-F5344CB8AC3E}">
        <p14:creationId xmlns:p14="http://schemas.microsoft.com/office/powerpoint/2010/main" val="26005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a:t>Does the Ward need an attorney?</a:t>
            </a:r>
          </a:p>
        </p:txBody>
      </p:sp>
      <p:sp>
        <p:nvSpPr>
          <p:cNvPr id="3" name="Content Placeholder 2"/>
          <p:cNvSpPr>
            <a:spLocks noGrp="1"/>
          </p:cNvSpPr>
          <p:nvPr>
            <p:ph sz="half" idx="1"/>
          </p:nvPr>
        </p:nvSpPr>
        <p:spPr>
          <a:xfrm>
            <a:off x="1066799" y="1904999"/>
            <a:ext cx="9640957" cy="4271963"/>
          </a:xfrm>
        </p:spPr>
        <p:txBody>
          <a:bodyPr/>
          <a:lstStyle/>
          <a:p>
            <a:pPr marL="0" indent="0">
              <a:buNone/>
            </a:pPr>
            <a:r>
              <a:rPr lang="en-US" dirty="0"/>
              <a:t>If the ward is an Adult then the Court will appoint an attorney for the ward.</a:t>
            </a:r>
          </a:p>
          <a:p>
            <a:pPr marL="0" indent="0">
              <a:buNone/>
            </a:pPr>
            <a:r>
              <a:rPr lang="en-US" dirty="0"/>
              <a:t>The Court will not always appoint an attorney for a Minor. The Court will only appoint an attorney for a Minor under certain circumstances.  </a:t>
            </a:r>
          </a:p>
          <a:p>
            <a:pPr marL="0" indent="0">
              <a:buNone/>
            </a:pPr>
            <a:r>
              <a:rPr lang="en-US" dirty="0"/>
              <a:t>The Court can not appoint an attorney for the Petitioner.</a:t>
            </a:r>
          </a:p>
        </p:txBody>
      </p:sp>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6230-2BB8-4787-8594-EA83A0735D54}"/>
              </a:ext>
            </a:extLst>
          </p:cNvPr>
          <p:cNvSpPr>
            <a:spLocks noGrp="1"/>
          </p:cNvSpPr>
          <p:nvPr>
            <p:ph type="title"/>
          </p:nvPr>
        </p:nvSpPr>
        <p:spPr/>
        <p:txBody>
          <a:bodyPr/>
          <a:lstStyle/>
          <a:p>
            <a:r>
              <a:rPr lang="en-US" dirty="0"/>
              <a:t>Can I keep the Ward from their Parents?</a:t>
            </a:r>
          </a:p>
        </p:txBody>
      </p:sp>
      <p:sp>
        <p:nvSpPr>
          <p:cNvPr id="3" name="Text Placeholder 2">
            <a:extLst>
              <a:ext uri="{FF2B5EF4-FFF2-40B4-BE49-F238E27FC236}">
                <a16:creationId xmlns:a16="http://schemas.microsoft.com/office/drawing/2014/main" id="{C0211209-58FC-4B95-BA28-C5C05BC784DC}"/>
              </a:ext>
            </a:extLst>
          </p:cNvPr>
          <p:cNvSpPr>
            <a:spLocks noGrp="1"/>
          </p:cNvSpPr>
          <p:nvPr>
            <p:ph type="body" idx="1"/>
          </p:nvPr>
        </p:nvSpPr>
        <p:spPr>
          <a:xfrm>
            <a:off x="1066800" y="1791344"/>
            <a:ext cx="9959009" cy="1336169"/>
          </a:xfrm>
        </p:spPr>
        <p:txBody>
          <a:bodyPr>
            <a:normAutofit lnSpcReduction="10000"/>
          </a:bodyPr>
          <a:lstStyle/>
          <a:p>
            <a:r>
              <a:rPr lang="en-US" dirty="0"/>
              <a:t>No.  A Guardianship does not give you the right to keep the ward from their parents.  A Guardianship is not a parent plan or custody order.  You would need to file other documents with family court to address those types of issues. </a:t>
            </a:r>
          </a:p>
        </p:txBody>
      </p:sp>
    </p:spTree>
    <p:extLst>
      <p:ext uri="{BB962C8B-B14F-4D97-AF65-F5344CB8AC3E}">
        <p14:creationId xmlns:p14="http://schemas.microsoft.com/office/powerpoint/2010/main" val="32352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218</TotalTime>
  <Words>705</Words>
  <Application>Microsoft Office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Cambria</vt:lpstr>
      <vt:lpstr>Cherry Blossom 16x9</vt:lpstr>
      <vt:lpstr>GUARDIANSHIP </vt:lpstr>
      <vt:lpstr>LEGAL DEFINITION OF GUARDIANSHIP –   A guardianship is a legal relationship established by the court in which a person is given legal authority over another person when he or she is unable to make safe and sound decisions regarding his or her person, or property.                         </vt:lpstr>
      <vt:lpstr>What is the difference between a General Guardian and a Limited Guardian?</vt:lpstr>
      <vt:lpstr>PowerPoint Presentation</vt:lpstr>
      <vt:lpstr>PowerPoint Presentation</vt:lpstr>
      <vt:lpstr>PowerPoint Presentation</vt:lpstr>
      <vt:lpstr>PowerPoint Presentation</vt:lpstr>
      <vt:lpstr>Does the Ward need an attorney?</vt:lpstr>
      <vt:lpstr>Can I keep the Ward from their Parents?</vt:lpstr>
      <vt:lpstr>Is there training for Guardianship?</vt:lpstr>
      <vt:lpstr>How do I serve the notice the parties?</vt:lpstr>
      <vt:lpstr>What do I need to do for the final hearing? </vt:lpstr>
      <vt:lpstr>What happens when the Judge Grants the Guardianship?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GUARDIANSHIP</dc:title>
  <dc:creator>monster2205@outlook.com</dc:creator>
  <cp:lastModifiedBy>monster2205@outlook.com</cp:lastModifiedBy>
  <cp:revision>30</cp:revision>
  <dcterms:created xsi:type="dcterms:W3CDTF">2018-07-03T13:34:00Z</dcterms:created>
  <dcterms:modified xsi:type="dcterms:W3CDTF">2018-07-08T23:29:38Z</dcterms:modified>
</cp:coreProperties>
</file>